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32FA"/>
    <a:srgbClr val="FCE660"/>
    <a:srgbClr val="5DD9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4" autoAdjust="0"/>
    <p:restoredTop sz="94660"/>
  </p:normalViewPr>
  <p:slideViewPr>
    <p:cSldViewPr>
      <p:cViewPr varScale="1">
        <p:scale>
          <a:sx n="69" d="100"/>
          <a:sy n="69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4000056-FC7E-4A73-A7AF-1183259363DC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552E01C-2F4A-4689-B9FD-3331B3A76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www.elca.org/~/media/Images/Our%20Faith%20In%20Action/Justice/Peace%20Not%20Walls/travel.ashx&amp;imgrefurl=http://www.elca.org/Our-Faith-In-Action/Justice/Peace-Not-Walls/What-We-Do/Travel.aspx&amp;usg=__MFwvecRQUsRQTh9efBP1cciVAQM=&amp;h=308&amp;w=305&amp;sz=179&amp;hl=en&amp;start=26&amp;tbnid=PQdEO6DF90IvuM:&amp;tbnh=117&amp;tbnw=116&amp;prev=/images?q=travel&amp;gbv=2&amp;ndsp=20&amp;hl=en&amp;safe=active&amp;sa=N&amp;start=2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google.com/imgres?imgurl=http://lib.utexas.edu/maps/us_2001/florida_ref_2001.jpg&amp;imgrefurl=http://lib.utexas.edu/maps/florida.html&amp;usg=__PZrJk6jlNKV_onckE51HGeu7Syk=&amp;h=930&amp;w=1107&amp;sz=332&amp;hl=en&amp;start=1&amp;tbnid=07_0U6TH8wVxLM:&amp;tbnh=126&amp;tbnw=150&amp;prev=/images?q=florida&amp;gbv=2&amp;ndsp=20&amp;hl=en&amp;safe=active&amp;sa=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salsanewyork.com/guide/GuideImages/American-Flag-Wall-Art.jpg&amp;imgrefurl=http://www.salsanewyork.com/&amp;usg=__XU3PJuJrXrTqwm_Cc7JyQYLOR0o=&amp;h=355&amp;w=450&amp;sz=58&amp;hl=en&amp;start=3&amp;tbnid=ikLWK6njg9V3XM:&amp;tbnh=100&amp;tbnw=127&amp;prev=/images?q=american+flag&amp;gbv=2&amp;hl=en&amp;safe=active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/imgres?imgurl=http://www.procurement.duke.edu/procurement/OCTravel.gif&amp;imgrefurl=http://www.procurement.duke.edu/procurement/travel_info.html&amp;usg=__hM2VkUrsbjI2j7-uPTQJf6OV614=&amp;h=333&amp;w=421&amp;sz=8&amp;hl=en&amp;start=13&amp;tbnid=b_UVdm5JCW0cpM:&amp;tbnh=99&amp;tbnw=125&amp;prev=/images?q=travel&amp;gbv=2&amp;hl=en&amp;safe=activ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building.co.uk/Pictures/web/d/e/x/Postcard_dubai_DL2.jpg&amp;imgrefurl=http://www.building.co.uk/story.asp?storycode=3102417&amp;usg=__daFl5iOTz0p_PbuAxJt6FyJdEBg=&amp;h=308&amp;w=436&amp;sz=108&amp;hl=en&amp;start=21&amp;tbnid=tnZWaiUB0QcVGM:&amp;tbnh=89&amp;tbnw=126&amp;prev=/images?q=postcard&amp;gbv=2&amp;ndsp=20&amp;hl=en&amp;safe=active&amp;sa=N&amp;start=20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blogs.cas.suffolk.edu/podcasting/files/2008/11/question-mark.jpg&amp;imgrefurl=http://blogs.cas.suffolk.edu/podcasting/&amp;usg=__odBDpcZd6qQM79UyKWXaD6CDZsA=&amp;h=800&amp;w=600&amp;sz=198&amp;hl=en&amp;start=7&amp;um=1&amp;itbs=1&amp;tbnid=0XJSFC9M0e58xM:&amp;tbnh=143&amp;tbnw=107&amp;prev=/images?q=question+mark&amp;hl=en&amp;safe=active&amp;rlz=1R2GGIE_en&amp;um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vertex42.com/calendars/images/monthly-calendar-template-large.gif&amp;imgrefurl=http://www.vertex42.com/calendars/monthly-calendar.html&amp;usg=__fOJrNBvLk-3Hj4TgwJ0-NImgqDs=&amp;h=659&amp;w=682&amp;sz=21&amp;hl=en&amp;start=13&amp;um=1&amp;itbs=1&amp;tbnid=2xEUmFuBS5fenM:&amp;tbnh=134&amp;tbnw=139&amp;prev=/images?q=calendar&amp;hl=en&amp;safe=active&amp;rlz=1R2GGIE_en&amp;um=1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google.com/imgres?imgurl=http://img337.imageshack.us/img337/4435/freedobikiniqn2.jpg&amp;imgrefurl=http://clipart-for-free.blogspot.com/2008/09/bathing-suit-clipart.html&amp;usg=__I-lzrSSylAaVpb4Vyr_lK-YXQBY=&amp;h=350&amp;w=212&amp;sz=13&amp;hl=en&amp;start=8&amp;itbs=1&amp;tbnid=iypiNk9g2d1-oM:&amp;tbnh=120&amp;tbnw=73&amp;prev=/images?q=bathing+suit+clipart&amp;gbv=2&amp;ndsp=20&amp;hl=en&amp;safe=active&amp;sa=N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/imgres?imgurl=http://www.travelizmo.com/archives/The-North-Face-Met-5-Jacket.JPG&amp;imgrefurl=http://www.travelizmo.com/archives/cat_travel_sport_clothing.html&amp;usg=__WaP3NvoAS9nqryz622nOLIZjCdw=&amp;h=393&amp;w=330&amp;sz=16&amp;hl=en&amp;start=2&amp;um=1&amp;itbs=1&amp;tbnid=5wIGou6gWDxWPM:&amp;tbnh=124&amp;tbnw=104&amp;prev=/images?q=jacket&amp;hl=en&amp;safe=active&amp;rlz=1R2GGIE_en&amp;sa=N&amp;um=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store.delias.com/item.do?itemID=50968&amp;categoryID=620&amp;sizeFilter=&amp;colorFilter=&amp;brandFilter=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digitalkicks.files.wordpress.com/2009/11/5-star.jpg&amp;imgrefurl=http://digitalkicks.wordpress.com/&amp;usg=__VwapWlB4UeS3TNC26tROpdcVxA8=&amp;h=577&amp;w=2741&amp;sz=337&amp;hl=en&amp;start=3&amp;itbs=1&amp;tbnid=Qb_FmJfzwNHSBM:&amp;tbnh=32&amp;tbnw=150&amp;prev=/images?q=5+star&amp;gbv=2&amp;hl=en&amp;safe=active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google.com/imgres?imgurl=http://weblogs.cltv.com/news/local/chicago/Money%20stacks.jpg&amp;imgrefurl=http://weblogs.cltv.com/news/local/chicago/2008/04/&amp;usg=__w9PvaOHOTy0LHUvBjpyk-p4f2UE=&amp;h=309&amp;w=339&amp;sz=15&amp;hl=en&amp;start=14&amp;um=1&amp;itbs=1&amp;tbnid=8kRIkifjsVYtYM:&amp;tbnh=108&amp;tbnw=119&amp;prev=/images?q=money&amp;hl=en&amp;safe=active&amp;rlz=1R2GGIE_en&amp;sa=N&amp;um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beitel-winery.com/wp-content/uploads/2009/01/hotel-view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www.worldstoriesproject.org/media/plane.jpg&amp;imgrefurl=http://www.worldstoriesproject.org/tripblog/tripblog.htm&amp;usg=__Q8c0MKu7IWdvjTy3GwsOJ8tcljE=&amp;h=350&amp;w=525&amp;sz=56&amp;hl=en&amp;start=4&amp;um=1&amp;itbs=1&amp;tbnid=9TVey3hIRJ-WKM:&amp;tbnh=88&amp;tbnw=132&amp;prev=/images?q=plane&amp;hl=en&amp;safe=active&amp;rlz=1R2GGIE_en&amp;um=1" TargetMode="Externa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floridaflorida.org/Beach1.jpg&amp;imgrefurl=http://2muchdave.blogspot.com/2008/08/beach.html&amp;usg=__CtCYMB5YLHQhgGMw7iyub6SGoVQ=&amp;h=768&amp;w=1024&amp;sz=127&amp;hl=en&amp;start=4&amp;itbs=1&amp;tbnid=XAeo6Pq6klCdBM:&amp;tbnh=113&amp;tbnw=150&amp;prev=/images?q=beach&amp;gbv=2&amp;hl=en&amp;safe=active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google.com/imgres?imgurl=http://www.freshpromotions.com.au/products/stress-soccer-ball.jpg&amp;imgrefurl=http://www.freshpromotions.com.au/stresstoys/sports-stress-toys/stress-soccer-ball.html&amp;usg=__4IKYpROmUi03mv3JPEfwiMJE6K8=&amp;h=400&amp;w=400&amp;sz=11&amp;hl=en&amp;start=13&amp;itbs=1&amp;tbnid=gfthH4Xjm_b_8M:&amp;tbnh=124&amp;tbnw=124&amp;prev=/images?q=soccer+ball&amp;gbv=2&amp;hl=en&amp;safe=activ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/imgres?imgurl=http://www.midwaypartyrental.com/images/products/baseball_bat.jpg&amp;imgrefurl=http://www.midwaypartyrental.com/products.asp?PageID=3231&amp;List=3&amp;usg=__LhIPL9xiW4AtH-DyEorEslHNM0o=&amp;h=350&amp;w=314&amp;sz=4&amp;hl=en&amp;start=2&amp;itbs=1&amp;tbnid=0KpPou6pDvF-UM:&amp;tbnh=120&amp;tbnw=108&amp;prev=/images?q=baseball+bat&amp;gbv=2&amp;hl=en&amp;safe=active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www.principalspage.com/theblog/wp-content/uploads/2008/07/baseball2.jpg" TargetMode="External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google.com/imgres?imgurl=http://almightydad.com/wp-content/uploads/2009/06/smiley-face.jpg&amp;imgrefurl=http://www.almightydad.com/reviews/baby-products-that-dont-suck&amp;usg=__xtdX_YkG47lCPY6xlGOao0NmRyM=&amp;h=317&amp;w=313&amp;sz=74&amp;hl=en&amp;start=7&amp;itbs=1&amp;tbnid=bTWYMRfBSE6riM:&amp;tbnh=118&amp;tbnw=117&amp;prev=/images?q=SMILEY+FACE&amp;gbv=2&amp;hl=en&amp;safe=activ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 b="1" i="1" u="sng" dirty="0" err="1" smtClean="0"/>
              <a:t>Proyecto</a:t>
            </a:r>
            <a:r>
              <a:rPr lang="en-US" sz="7200" b="1" i="1" u="sng" dirty="0" smtClean="0"/>
              <a:t> de </a:t>
            </a:r>
            <a:r>
              <a:rPr lang="en-US" sz="7200" b="1" i="1" u="sng" dirty="0" err="1" smtClean="0"/>
              <a:t>Viaje</a:t>
            </a:r>
            <a:endParaRPr lang="en-US" sz="7200" b="1" i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8062912" cy="1752600"/>
          </a:xfrm>
        </p:spPr>
        <p:txBody>
          <a:bodyPr>
            <a:normAutofit/>
          </a:bodyPr>
          <a:lstStyle/>
          <a:p>
            <a:r>
              <a:rPr lang="en-US" sz="3200" i="1" dirty="0" smtClean="0"/>
              <a:t>By Nicole </a:t>
            </a:r>
            <a:r>
              <a:rPr lang="en-US" sz="3200" i="1" dirty="0" err="1" smtClean="0"/>
              <a:t>Vigliotti</a:t>
            </a:r>
            <a:endParaRPr lang="en-US" sz="3200" i="1" dirty="0"/>
          </a:p>
        </p:txBody>
      </p:sp>
      <p:pic>
        <p:nvPicPr>
          <p:cNvPr id="35842" name="Picture 2" descr="http://t0.gstatic.com/images?q=tbn:PQdEO6DF90IvuM:http://www.elca.org/~/media/Images/Our%2520Faith%2520In%2520Action/Justice/Peace%2520Not%2520Walls/travel.ash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2895600" cy="2920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971800"/>
            <a:ext cx="62484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Yo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visité</a:t>
            </a:r>
            <a:r>
              <a:rPr lang="en-US" dirty="0" smtClean="0">
                <a:solidFill>
                  <a:srgbClr val="C00000"/>
                </a:solidFill>
              </a:rPr>
              <a:t> el Estado de Florida. Florida </a:t>
            </a:r>
            <a:r>
              <a:rPr lang="en-US" dirty="0" err="1" smtClean="0">
                <a:solidFill>
                  <a:srgbClr val="C00000"/>
                </a:solidFill>
              </a:rPr>
              <a:t>es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una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peninsula en los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U.S.A.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02" name="Picture 2" descr="http://t0.gstatic.com/images?q=tbn:07_0U6TH8wVxLM:http://lib.utexas.edu/maps/us_2001/florida_ref_2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33400"/>
            <a:ext cx="2241550" cy="1882902"/>
          </a:xfrm>
          <a:prstGeom prst="rect">
            <a:avLst/>
          </a:prstGeom>
          <a:noFill/>
        </p:spPr>
      </p:pic>
      <p:pic>
        <p:nvPicPr>
          <p:cNvPr id="51204" name="Picture 4" descr="http://t1.gstatic.com/images?q=tbn:b_UVdm5JCW0cpM:http://www.procurement.duke.edu/procurement/OCTravel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648200"/>
            <a:ext cx="2057400" cy="1629463"/>
          </a:xfrm>
          <a:prstGeom prst="rect">
            <a:avLst/>
          </a:prstGeom>
          <a:noFill/>
        </p:spPr>
      </p:pic>
      <p:pic>
        <p:nvPicPr>
          <p:cNvPr id="2050" name="Picture 2" descr="http://t2.gstatic.com/images?q=tbn:ikLWK6njg9V3XM:http://www.salsanewyork.com/guide/GuideImages/American-Flag-Wall-Ar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4800600"/>
            <a:ext cx="1981200" cy="156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4572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u="sng" dirty="0" smtClean="0">
                <a:latin typeface="+mj-lt"/>
              </a:rPr>
              <a:t>Florida</a:t>
            </a:r>
            <a:endParaRPr lang="en-US" sz="5400" u="sng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smtClean="0">
                <a:solidFill>
                  <a:srgbClr val="FFC000"/>
                </a:solidFill>
              </a:rPr>
              <a:t>Preguntas para una angencia</a:t>
            </a:r>
            <a:endParaRPr lang="en-US" sz="480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828800"/>
            <a:ext cx="5410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200" dirty="0" smtClean="0">
                <a:latin typeface="ScholWaverly" pitchFamily="2" charset="0"/>
              </a:rPr>
              <a:t>¿</a:t>
            </a:r>
            <a:r>
              <a:rPr lang="en-US" sz="3200" dirty="0" err="1" smtClean="0">
                <a:latin typeface="ScholWaverly" pitchFamily="2" charset="0"/>
              </a:rPr>
              <a:t>Cuanto</a:t>
            </a:r>
            <a:r>
              <a:rPr lang="en-US" sz="3200" dirty="0" smtClean="0">
                <a:latin typeface="ScholWaverly" pitchFamily="2" charset="0"/>
              </a:rPr>
              <a:t> </a:t>
            </a:r>
            <a:r>
              <a:rPr lang="en-US" sz="3200" dirty="0" err="1" smtClean="0">
                <a:latin typeface="ScholWaverly" pitchFamily="2" charset="0"/>
              </a:rPr>
              <a:t>tiempo</a:t>
            </a:r>
            <a:r>
              <a:rPr lang="en-US" sz="3200" dirty="0" smtClean="0">
                <a:latin typeface="ScholWaverly" pitchFamily="2" charset="0"/>
              </a:rPr>
              <a:t> </a:t>
            </a:r>
            <a:r>
              <a:rPr lang="en-US" sz="3200" dirty="0" err="1" smtClean="0">
                <a:latin typeface="ScholWaverly" pitchFamily="2" charset="0"/>
              </a:rPr>
              <a:t>va</a:t>
            </a:r>
            <a:r>
              <a:rPr lang="en-US" sz="3200" dirty="0" smtClean="0">
                <a:latin typeface="ScholWaverly" pitchFamily="2" charset="0"/>
              </a:rPr>
              <a:t> a </a:t>
            </a:r>
            <a:r>
              <a:rPr lang="en-US" sz="3200" dirty="0" err="1" smtClean="0">
                <a:latin typeface="ScholWaverly" pitchFamily="2" charset="0"/>
              </a:rPr>
              <a:t>tomar</a:t>
            </a:r>
            <a:r>
              <a:rPr lang="en-US" sz="3200" dirty="0" smtClean="0">
                <a:latin typeface="ScholWaverly" pitchFamily="2" charset="0"/>
              </a:rPr>
              <a:t>?</a:t>
            </a:r>
          </a:p>
          <a:p>
            <a:r>
              <a:rPr lang="en-US" sz="3200" dirty="0" smtClean="0">
                <a:solidFill>
                  <a:srgbClr val="92D050"/>
                </a:solidFill>
                <a:latin typeface="ScholWaverly" pitchFamily="2" charset="0"/>
              </a:rPr>
              <a:t>¿ </a:t>
            </a:r>
            <a:r>
              <a:rPr lang="en-US" sz="3200" dirty="0" err="1" smtClean="0">
                <a:solidFill>
                  <a:srgbClr val="92D050"/>
                </a:solidFill>
                <a:latin typeface="ScholWaverly" pitchFamily="2" charset="0"/>
              </a:rPr>
              <a:t>Puedo</a:t>
            </a:r>
            <a:r>
              <a:rPr lang="en-US" sz="3200" dirty="0" smtClean="0">
                <a:solidFill>
                  <a:srgbClr val="92D050"/>
                </a:solidFill>
                <a:latin typeface="ScholWaverly" pitchFamily="2" charset="0"/>
              </a:rPr>
              <a:t> </a:t>
            </a:r>
            <a:r>
              <a:rPr lang="en-US" sz="3200" dirty="0" err="1" smtClean="0">
                <a:solidFill>
                  <a:srgbClr val="92D050"/>
                </a:solidFill>
                <a:latin typeface="ScholWaverly" pitchFamily="2" charset="0"/>
              </a:rPr>
              <a:t>tener</a:t>
            </a:r>
            <a:r>
              <a:rPr lang="en-US" sz="3200" dirty="0" smtClean="0">
                <a:solidFill>
                  <a:srgbClr val="92D050"/>
                </a:solidFill>
                <a:latin typeface="ScholWaverly" pitchFamily="2" charset="0"/>
              </a:rPr>
              <a:t> un </a:t>
            </a:r>
            <a:r>
              <a:rPr lang="en-US" sz="3200" dirty="0" err="1" smtClean="0">
                <a:solidFill>
                  <a:srgbClr val="92D050"/>
                </a:solidFill>
                <a:latin typeface="ScholWaverly" pitchFamily="2" charset="0"/>
              </a:rPr>
              <a:t>billete</a:t>
            </a:r>
            <a:r>
              <a:rPr lang="en-US" sz="3200" dirty="0" smtClean="0">
                <a:solidFill>
                  <a:srgbClr val="92D050"/>
                </a:solidFill>
                <a:latin typeface="ScholWaverly" pitchFamily="2" charset="0"/>
              </a:rPr>
              <a:t> de </a:t>
            </a:r>
            <a:r>
              <a:rPr lang="en-US" sz="3200" dirty="0" err="1" smtClean="0">
                <a:solidFill>
                  <a:srgbClr val="92D050"/>
                </a:solidFill>
                <a:latin typeface="ScholWaverly" pitchFamily="2" charset="0"/>
              </a:rPr>
              <a:t>primera</a:t>
            </a:r>
            <a:r>
              <a:rPr lang="en-US" sz="3200" dirty="0" smtClean="0">
                <a:solidFill>
                  <a:srgbClr val="92D050"/>
                </a:solidFill>
                <a:latin typeface="ScholWaverly" pitchFamily="2" charset="0"/>
              </a:rPr>
              <a:t> </a:t>
            </a:r>
            <a:r>
              <a:rPr lang="en-US" sz="3200" dirty="0" err="1" smtClean="0">
                <a:solidFill>
                  <a:srgbClr val="92D050"/>
                </a:solidFill>
                <a:latin typeface="ScholWaverly" pitchFamily="2" charset="0"/>
              </a:rPr>
              <a:t>clase</a:t>
            </a:r>
            <a:r>
              <a:rPr lang="en-US" sz="3200" dirty="0" smtClean="0">
                <a:solidFill>
                  <a:srgbClr val="92D050"/>
                </a:solidFill>
                <a:latin typeface="ScholWaverly" pitchFamily="2" charset="0"/>
              </a:rPr>
              <a:t>?</a:t>
            </a:r>
            <a:endParaRPr lang="en-US" sz="3200" dirty="0">
              <a:latin typeface="ScholWaverly" pitchFamily="2" charset="0"/>
            </a:endParaRPr>
          </a:p>
        </p:txBody>
      </p:sp>
      <p:pic>
        <p:nvPicPr>
          <p:cNvPr id="1026" name="Picture 2" descr="http://t2.gstatic.com/images?q=tbn:tnZWaiUB0QcVGM:http://www.building.co.uk/Pictures/web/d/e/x/Postcard_dubai_DL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752600"/>
            <a:ext cx="2362200" cy="1668538"/>
          </a:xfrm>
          <a:prstGeom prst="rect">
            <a:avLst/>
          </a:prstGeom>
          <a:noFill/>
        </p:spPr>
      </p:pic>
      <p:pic>
        <p:nvPicPr>
          <p:cNvPr id="3074" name="Picture 2" descr="http://t2.gstatic.com/images?q=tbn:0XJSFC9M0e58xM:http://blogs.cas.suffolk.edu/podcasting/files/2008/11/question-mar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810000"/>
            <a:ext cx="1828800" cy="2444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El </a:t>
            </a:r>
            <a:r>
              <a:rPr lang="en-US" dirty="0" err="1" smtClean="0">
                <a:solidFill>
                  <a:srgbClr val="00B0F0"/>
                </a:solidFill>
              </a:rPr>
              <a:t>Número</a:t>
            </a:r>
            <a:r>
              <a:rPr lang="en-US" dirty="0" smtClean="0">
                <a:solidFill>
                  <a:srgbClr val="00B0F0"/>
                </a:solidFill>
              </a:rPr>
              <a:t> de </a:t>
            </a:r>
            <a:r>
              <a:rPr lang="en-US" dirty="0" err="1" smtClean="0">
                <a:solidFill>
                  <a:srgbClr val="00B0F0"/>
                </a:solidFill>
              </a:rPr>
              <a:t>días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i="1" dirty="0" err="1" smtClean="0">
                <a:solidFill>
                  <a:srgbClr val="92D050"/>
                </a:solidFill>
                <a:latin typeface="Lucida Console" pitchFamily="49" charset="0"/>
              </a:rPr>
              <a:t>Yo</a:t>
            </a:r>
            <a:r>
              <a:rPr lang="en-US" sz="4400" b="1" i="1" dirty="0" smtClean="0">
                <a:solidFill>
                  <a:srgbClr val="92D050"/>
                </a:solidFill>
                <a:latin typeface="Lucida Console" pitchFamily="49" charset="0"/>
              </a:rPr>
              <a:t> </a:t>
            </a:r>
            <a:r>
              <a:rPr lang="en-US" sz="4400" b="1" i="1" dirty="0" err="1" smtClean="0">
                <a:solidFill>
                  <a:srgbClr val="92D050"/>
                </a:solidFill>
                <a:latin typeface="Lucida Console" pitchFamily="49" charset="0"/>
              </a:rPr>
              <a:t>viajé</a:t>
            </a:r>
            <a:r>
              <a:rPr lang="en-US" sz="4400" b="1" i="1" dirty="0" smtClean="0">
                <a:solidFill>
                  <a:srgbClr val="92D050"/>
                </a:solidFill>
                <a:latin typeface="Lucida Console" pitchFamily="49" charset="0"/>
              </a:rPr>
              <a:t> </a:t>
            </a:r>
            <a:r>
              <a:rPr lang="en-US" sz="4400" b="1" i="1" dirty="0" err="1" smtClean="0">
                <a:solidFill>
                  <a:srgbClr val="92D050"/>
                </a:solidFill>
                <a:latin typeface="Lucida Console" pitchFamily="49" charset="0"/>
              </a:rPr>
              <a:t>para</a:t>
            </a:r>
            <a:r>
              <a:rPr lang="en-US" sz="4400" b="1" i="1" dirty="0" smtClean="0">
                <a:solidFill>
                  <a:srgbClr val="92D050"/>
                </a:solidFill>
                <a:latin typeface="Lucida Console" pitchFamily="49" charset="0"/>
              </a:rPr>
              <a:t> </a:t>
            </a:r>
            <a:r>
              <a:rPr lang="en-US" sz="4400" b="1" i="1" dirty="0" err="1" smtClean="0">
                <a:solidFill>
                  <a:srgbClr val="92D050"/>
                </a:solidFill>
                <a:latin typeface="Lucida Console" pitchFamily="49" charset="0"/>
              </a:rPr>
              <a:t>una</a:t>
            </a:r>
            <a:r>
              <a:rPr lang="en-US" sz="4400" b="1" i="1" dirty="0" smtClean="0">
                <a:solidFill>
                  <a:srgbClr val="92D050"/>
                </a:solidFill>
                <a:latin typeface="Lucida Console" pitchFamily="49" charset="0"/>
              </a:rPr>
              <a:t> </a:t>
            </a:r>
            <a:r>
              <a:rPr lang="en-US" sz="4400" b="1" i="1" dirty="0" err="1" smtClean="0">
                <a:solidFill>
                  <a:srgbClr val="92D050"/>
                </a:solidFill>
                <a:latin typeface="Lucida Console" pitchFamily="49" charset="0"/>
              </a:rPr>
              <a:t>semana</a:t>
            </a:r>
            <a:r>
              <a:rPr lang="en-US" sz="4400" b="1" i="1" dirty="0" smtClean="0">
                <a:solidFill>
                  <a:srgbClr val="92D050"/>
                </a:solidFill>
                <a:latin typeface="Lucida Console" pitchFamily="49" charset="0"/>
              </a:rPr>
              <a:t> y dos </a:t>
            </a:r>
            <a:r>
              <a:rPr lang="en-US" sz="4400" b="1" i="1" dirty="0" err="1" smtClean="0">
                <a:solidFill>
                  <a:srgbClr val="92D050"/>
                </a:solidFill>
                <a:latin typeface="Lucida Console" pitchFamily="49" charset="0"/>
              </a:rPr>
              <a:t>días</a:t>
            </a:r>
            <a:r>
              <a:rPr lang="en-US" sz="4400" b="1" i="1" dirty="0" smtClean="0">
                <a:solidFill>
                  <a:srgbClr val="92D050"/>
                </a:solidFill>
                <a:latin typeface="Lucida Console" pitchFamily="49" charset="0"/>
              </a:rPr>
              <a:t>.</a:t>
            </a:r>
            <a:endParaRPr lang="en-US" sz="4400" b="1" i="1" dirty="0">
              <a:solidFill>
                <a:srgbClr val="92D050"/>
              </a:solidFill>
              <a:latin typeface="Lucida Console" pitchFamily="49" charset="0"/>
            </a:endParaRPr>
          </a:p>
        </p:txBody>
      </p:sp>
      <p:pic>
        <p:nvPicPr>
          <p:cNvPr id="2050" name="Picture 2" descr="http://t0.gstatic.com/images?q=tbn:2xEUmFuBS5fenM:http://www.vertex42.com/calendars/images/monthly-calendar-template-larg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191000"/>
            <a:ext cx="2362200" cy="2277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chemeClr val="tx1">
                    <a:lumMod val="95000"/>
                  </a:schemeClr>
                </a:solidFill>
                <a:effectLst/>
              </a:rPr>
              <a:t>Tipo de ropa</a:t>
            </a:r>
            <a:endParaRPr lang="en-US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285512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Yo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llevé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pantalones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cortos</a:t>
            </a:r>
            <a:r>
              <a:rPr lang="en-US" dirty="0" smtClean="0">
                <a:solidFill>
                  <a:srgbClr val="FF0000"/>
                </a:solidFill>
              </a:rPr>
              <a:t> en Florida.</a:t>
            </a:r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rgbClr val="FFC000"/>
                </a:solidFill>
              </a:rPr>
              <a:t>Llevé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un </a:t>
            </a:r>
            <a:r>
              <a:rPr lang="en-US" dirty="0" err="1" smtClean="0">
                <a:solidFill>
                  <a:srgbClr val="FFC000"/>
                </a:solidFill>
              </a:rPr>
              <a:t>traje</a:t>
            </a:r>
            <a:r>
              <a:rPr lang="en-US" dirty="0" smtClean="0">
                <a:solidFill>
                  <a:srgbClr val="FFC000"/>
                </a:solidFill>
              </a:rPr>
              <a:t> de </a:t>
            </a:r>
            <a:r>
              <a:rPr lang="en-US" dirty="0" err="1" smtClean="0">
                <a:solidFill>
                  <a:srgbClr val="FFC000"/>
                </a:solidFill>
              </a:rPr>
              <a:t>baño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para</a:t>
            </a:r>
            <a:r>
              <a:rPr lang="en-US" dirty="0" smtClean="0">
                <a:solidFill>
                  <a:srgbClr val="FFC000"/>
                </a:solidFill>
              </a:rPr>
              <a:t> la playa.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No </a:t>
            </a:r>
            <a:r>
              <a:rPr lang="en-US" dirty="0" err="1" smtClean="0">
                <a:solidFill>
                  <a:srgbClr val="FFFF00"/>
                </a:solidFill>
              </a:rPr>
              <a:t>lleve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una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chaqueta</a:t>
            </a:r>
            <a:r>
              <a:rPr lang="en-US" dirty="0" smtClean="0">
                <a:solidFill>
                  <a:srgbClr val="FFFF00"/>
                </a:solidFill>
              </a:rPr>
              <a:t> o </a:t>
            </a:r>
            <a:r>
              <a:rPr lang="en-US" dirty="0" err="1" smtClean="0">
                <a:solidFill>
                  <a:srgbClr val="FFFF00"/>
                </a:solidFill>
              </a:rPr>
              <a:t>una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bufanda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porque</a:t>
            </a:r>
            <a:r>
              <a:rPr lang="en-US" dirty="0" smtClean="0">
                <a:solidFill>
                  <a:srgbClr val="FFFF00"/>
                </a:solidFill>
              </a:rPr>
              <a:t> el </a:t>
            </a:r>
            <a:r>
              <a:rPr lang="en-US" dirty="0" err="1" smtClean="0">
                <a:solidFill>
                  <a:srgbClr val="FFFF00"/>
                </a:solidFill>
              </a:rPr>
              <a:t>tiempo</a:t>
            </a:r>
            <a:r>
              <a:rPr lang="en-US" dirty="0" smtClean="0">
                <a:solidFill>
                  <a:srgbClr val="FFFF00"/>
                </a:solidFill>
              </a:rPr>
              <a:t> no </a:t>
            </a:r>
            <a:r>
              <a:rPr lang="en-US" dirty="0" err="1" smtClean="0">
                <a:solidFill>
                  <a:srgbClr val="FFFF00"/>
                </a:solidFill>
              </a:rPr>
              <a:t>hizo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frio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t2.gstatic.com/images?q=tbn:iypiNk9g2d1-oM:http://img337.imageshack.us/img337/4435/freedobikiniqn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990600" cy="1628385"/>
          </a:xfrm>
          <a:prstGeom prst="rect">
            <a:avLst/>
          </a:prstGeom>
          <a:noFill/>
        </p:spPr>
      </p:pic>
      <p:pic>
        <p:nvPicPr>
          <p:cNvPr id="1030" name="Picture 6" descr="http://shopimages-pe.delias.com/155758_den_c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343401"/>
            <a:ext cx="1447800" cy="19812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5wIGou6gWDxWPM:http://www.travelizmo.com/archives/The-North-Face-Met-5-Jacke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4876800"/>
            <a:ext cx="990600" cy="1181101"/>
          </a:xfrm>
          <a:prstGeom prst="rect">
            <a:avLst/>
          </a:prstGeom>
          <a:noFill/>
        </p:spPr>
      </p:pic>
      <p:sp>
        <p:nvSpPr>
          <p:cNvPr id="9" name="Flowchart: Process 8"/>
          <p:cNvSpPr/>
          <p:nvPr/>
        </p:nvSpPr>
        <p:spPr>
          <a:xfrm rot="2146121">
            <a:off x="5101124" y="5409786"/>
            <a:ext cx="2133600" cy="152400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/>
          <p:cNvSpPr/>
          <p:nvPr/>
        </p:nvSpPr>
        <p:spPr>
          <a:xfrm rot="7999236">
            <a:off x="5130748" y="5400404"/>
            <a:ext cx="2133600" cy="152400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Los </a:t>
            </a:r>
            <a:r>
              <a:rPr lang="en-US" i="1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precios</a:t>
            </a:r>
            <a:r>
              <a:rPr lang="en-US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 del hotel y el </a:t>
            </a:r>
            <a:r>
              <a:rPr lang="en-US" i="1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transporte</a:t>
            </a:r>
            <a:endParaRPr lang="en-US" i="1" dirty="0">
              <a:solidFill>
                <a:schemeClr val="accent4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El hotel en Florida </a:t>
            </a:r>
            <a:r>
              <a:rPr lang="en-US" dirty="0" err="1" smtClean="0">
                <a:solidFill>
                  <a:srgbClr val="00B0F0"/>
                </a:solidFill>
              </a:rPr>
              <a:t>fue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muy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caro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y el </a:t>
            </a:r>
            <a:r>
              <a:rPr lang="en-US" dirty="0" err="1" smtClean="0">
                <a:solidFill>
                  <a:srgbClr val="00B0F0"/>
                </a:solidFill>
              </a:rPr>
              <a:t>precio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del hotel </a:t>
            </a:r>
            <a:r>
              <a:rPr lang="en-US" dirty="0" err="1" smtClean="0">
                <a:solidFill>
                  <a:srgbClr val="00B0F0"/>
                </a:solidFill>
              </a:rPr>
              <a:t>fue</a:t>
            </a:r>
            <a:r>
              <a:rPr lang="en-US" dirty="0" smtClean="0">
                <a:solidFill>
                  <a:srgbClr val="00B0F0"/>
                </a:solidFill>
              </a:rPr>
              <a:t> de </a:t>
            </a:r>
            <a:r>
              <a:rPr lang="en-US" dirty="0" smtClean="0">
                <a:solidFill>
                  <a:srgbClr val="00B0F0"/>
                </a:solidFill>
              </a:rPr>
              <a:t>$400 </a:t>
            </a:r>
            <a:r>
              <a:rPr lang="en-US" dirty="0" err="1" smtClean="0">
                <a:solidFill>
                  <a:srgbClr val="00B0F0"/>
                </a:solidFill>
              </a:rPr>
              <a:t>por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noche</a:t>
            </a:r>
            <a:r>
              <a:rPr lang="en-US" dirty="0" smtClean="0">
                <a:solidFill>
                  <a:srgbClr val="00B0F0"/>
                </a:solidFill>
              </a:rPr>
              <a:t>. </a:t>
            </a:r>
          </a:p>
          <a:p>
            <a:r>
              <a:rPr lang="en-US" dirty="0" smtClean="0">
                <a:solidFill>
                  <a:srgbClr val="5DD98F"/>
                </a:solidFill>
              </a:rPr>
              <a:t>Para </a:t>
            </a:r>
            <a:r>
              <a:rPr lang="en-US" dirty="0" smtClean="0">
                <a:solidFill>
                  <a:srgbClr val="5DD98F"/>
                </a:solidFill>
              </a:rPr>
              <a:t>el </a:t>
            </a:r>
            <a:r>
              <a:rPr lang="en-US" dirty="0" err="1" smtClean="0">
                <a:solidFill>
                  <a:srgbClr val="5DD98F"/>
                </a:solidFill>
              </a:rPr>
              <a:t>transporte</a:t>
            </a:r>
            <a:r>
              <a:rPr lang="en-US" dirty="0" smtClean="0">
                <a:solidFill>
                  <a:srgbClr val="5DD98F"/>
                </a:solidFill>
              </a:rPr>
              <a:t>, </a:t>
            </a:r>
            <a:r>
              <a:rPr lang="en-US" dirty="0" err="1" smtClean="0">
                <a:solidFill>
                  <a:srgbClr val="5DD98F"/>
                </a:solidFill>
              </a:rPr>
              <a:t>tomé</a:t>
            </a:r>
            <a:r>
              <a:rPr lang="en-US" dirty="0" smtClean="0">
                <a:solidFill>
                  <a:srgbClr val="5DD98F"/>
                </a:solidFill>
              </a:rPr>
              <a:t> </a:t>
            </a:r>
            <a:r>
              <a:rPr lang="en-US" dirty="0" smtClean="0">
                <a:solidFill>
                  <a:srgbClr val="5DD98F"/>
                </a:solidFill>
              </a:rPr>
              <a:t>un </a:t>
            </a:r>
            <a:r>
              <a:rPr lang="en-US" dirty="0" err="1" smtClean="0">
                <a:solidFill>
                  <a:srgbClr val="5DD98F"/>
                </a:solidFill>
              </a:rPr>
              <a:t>avion</a:t>
            </a:r>
            <a:r>
              <a:rPr lang="en-US" dirty="0" smtClean="0">
                <a:solidFill>
                  <a:srgbClr val="5DD98F"/>
                </a:solidFill>
              </a:rPr>
              <a:t>. </a:t>
            </a:r>
            <a:endParaRPr lang="en-US" dirty="0">
              <a:solidFill>
                <a:srgbClr val="5DD98F"/>
              </a:solidFill>
            </a:endParaRPr>
          </a:p>
        </p:txBody>
      </p:sp>
      <p:pic>
        <p:nvPicPr>
          <p:cNvPr id="18436" name="Picture 4" descr="http://t0.gstatic.com/images?q=tbn:8kRIkifjsVYtYM:http://weblogs.cltv.com/news/local/chicago/Money%2520stack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1133475" cy="1028701"/>
          </a:xfrm>
          <a:prstGeom prst="rect">
            <a:avLst/>
          </a:prstGeom>
          <a:noFill/>
        </p:spPr>
      </p:pic>
      <p:pic>
        <p:nvPicPr>
          <p:cNvPr id="18438" name="Picture 6" descr="http://t2.gstatic.com/images?q=tbn:9TVey3hIRJ-WKM:http://www.worldstoriesproject.org/media/plan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953000"/>
            <a:ext cx="1600200" cy="1066801"/>
          </a:xfrm>
          <a:prstGeom prst="rect">
            <a:avLst/>
          </a:prstGeom>
          <a:noFill/>
        </p:spPr>
      </p:pic>
      <p:pic>
        <p:nvPicPr>
          <p:cNvPr id="18440" name="Picture 8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4800600"/>
            <a:ext cx="2057400" cy="1533347"/>
          </a:xfrm>
          <a:prstGeom prst="rect">
            <a:avLst/>
          </a:prstGeom>
          <a:noFill/>
        </p:spPr>
      </p:pic>
      <p:pic>
        <p:nvPicPr>
          <p:cNvPr id="18442" name="Picture 10" descr="http://t1.gstatic.com/images?q=tbn:Qb_FmJfzwNHSBM:http://digitalkicks.files.wordpress.com/2009/11/5-star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66800" y="4343400"/>
            <a:ext cx="1428750" cy="304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FCE660"/>
                </a:solidFill>
              </a:rPr>
              <a:t>Actividades</a:t>
            </a:r>
            <a:endParaRPr lang="en-US">
              <a:solidFill>
                <a:srgbClr val="FCE6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En Florida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yo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visité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mi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familia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y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yo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fui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a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la playa.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Mi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familia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y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yo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jugamos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fútobol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americano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y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beisból</a:t>
            </a:r>
            <a:r>
              <a:rPr lang="en-US" dirty="0" smtClean="0">
                <a:solidFill>
                  <a:srgbClr val="B332FA"/>
                </a:solidFill>
              </a:rPr>
              <a:t>. 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Nosotros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fuimos</a:t>
            </a:r>
            <a:r>
              <a:rPr lang="en-US" dirty="0" smtClean="0">
                <a:solidFill>
                  <a:srgbClr val="FFFF00"/>
                </a:solidFill>
              </a:rPr>
              <a:t> a </a:t>
            </a:r>
            <a:r>
              <a:rPr lang="en-US" dirty="0" smtClean="0">
                <a:solidFill>
                  <a:srgbClr val="FFFF00"/>
                </a:solidFill>
              </a:rPr>
              <a:t>Disney World.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9458" name="Picture 2" descr="http://t1.gstatic.com/images?q=tbn:gfthH4Xjm_b_8M:http://www.freshpromotions.com.au/products/stress-soccer-b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1181100" cy="1181101"/>
          </a:xfrm>
          <a:prstGeom prst="rect">
            <a:avLst/>
          </a:prstGeom>
          <a:noFill/>
        </p:spPr>
      </p:pic>
      <p:pic>
        <p:nvPicPr>
          <p:cNvPr id="19460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257800"/>
            <a:ext cx="1143000" cy="762000"/>
          </a:xfrm>
          <a:prstGeom prst="rect">
            <a:avLst/>
          </a:prstGeom>
          <a:noFill/>
        </p:spPr>
      </p:pic>
      <p:pic>
        <p:nvPicPr>
          <p:cNvPr id="19462" name="Picture 6" descr="http://t3.gstatic.com/images?q=tbn:0KpPou6pDvF-UM:http://www.midwaypartyrental.com/images/products/baseball_ba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5029200"/>
            <a:ext cx="1028700" cy="1143001"/>
          </a:xfrm>
          <a:prstGeom prst="rect">
            <a:avLst/>
          </a:prstGeom>
          <a:noFill/>
        </p:spPr>
      </p:pic>
      <p:pic>
        <p:nvPicPr>
          <p:cNvPr id="19464" name="Picture 8" descr="http://t0.gstatic.com/images?q=tbn:XAeo6Pq6klCdBM:http://www.floridaflorida.org/Beach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4648200"/>
            <a:ext cx="1428750" cy="107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en-US" sz="9600" b="1" i="1" u="sng" dirty="0" smtClean="0"/>
              <a:t>El Fin &lt;3</a:t>
            </a:r>
            <a:endParaRPr lang="en-US" sz="9600" b="1" i="1" u="sng" dirty="0"/>
          </a:p>
        </p:txBody>
      </p:sp>
      <p:pic>
        <p:nvPicPr>
          <p:cNvPr id="20482" name="Picture 2" descr="http://t0.gstatic.com/images?q=tbn:bTWYMRfBSE6riM:http://almightydad.com/wp-content/uploads/2009/06/smiley-fa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819400"/>
            <a:ext cx="2971800" cy="299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137</TotalTime>
  <Words>156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Proyecto de Viaje</vt:lpstr>
      <vt:lpstr>Slide 2</vt:lpstr>
      <vt:lpstr>Preguntas para una angencia</vt:lpstr>
      <vt:lpstr>El Número de días</vt:lpstr>
      <vt:lpstr>Tipo de ropa</vt:lpstr>
      <vt:lpstr>Los precios del hotel y el transporte</vt:lpstr>
      <vt:lpstr>Actividades</vt:lpstr>
      <vt:lpstr>El Fin &lt;3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anne metaxas</cp:lastModifiedBy>
  <cp:revision>27</cp:revision>
  <dcterms:created xsi:type="dcterms:W3CDTF">2009-12-03T13:36:27Z</dcterms:created>
  <dcterms:modified xsi:type="dcterms:W3CDTF">2009-12-09T21:49:54Z</dcterms:modified>
</cp:coreProperties>
</file>