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F22C061-F7F0-48A4-8431-5F5D2FB730CF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EF5FF42-521A-4EC9-AE39-31682D21C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0"/>
            <a:ext cx="647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B050"/>
                </a:solidFill>
                <a:latin typeface="Bernard MT Condensed" pitchFamily="18" charset="0"/>
              </a:rPr>
              <a:t>Dominican </a:t>
            </a:r>
            <a:r>
              <a:rPr lang="en-US" sz="4800" dirty="0" smtClean="0">
                <a:solidFill>
                  <a:srgbClr val="00B050"/>
                </a:solidFill>
                <a:latin typeface="Bernard MT Condensed" pitchFamily="18" charset="0"/>
              </a:rPr>
              <a:t>Republic (EN </a:t>
            </a:r>
            <a:r>
              <a:rPr lang="en-US" sz="4800" dirty="0" err="1" smtClean="0">
                <a:solidFill>
                  <a:srgbClr val="00B050"/>
                </a:solidFill>
                <a:latin typeface="Bernard MT Condensed" pitchFamily="18" charset="0"/>
              </a:rPr>
              <a:t>ESPAñOL</a:t>
            </a:r>
            <a:r>
              <a:rPr lang="en-US" sz="4800" dirty="0" smtClean="0">
                <a:solidFill>
                  <a:srgbClr val="00B050"/>
                </a:solidFill>
                <a:latin typeface="Bernard MT Condensed" pitchFamily="18" charset="0"/>
              </a:rPr>
              <a:t> POR FAVOR!) </a:t>
            </a:r>
            <a:r>
              <a:rPr lang="en-US" sz="4800" dirty="0" smtClean="0">
                <a:solidFill>
                  <a:srgbClr val="00B050"/>
                </a:solidFill>
                <a:latin typeface="Bernard MT Condensed" pitchFamily="18" charset="0"/>
              </a:rPr>
              <a:t>Puerto Plata</a:t>
            </a:r>
            <a:endParaRPr lang="en-US" sz="4800" dirty="0">
              <a:solidFill>
                <a:srgbClr val="00B050"/>
              </a:solidFill>
              <a:latin typeface="Bernard MT Condensed" pitchFamily="18" charset="0"/>
            </a:endParaRPr>
          </a:p>
        </p:txBody>
      </p:sp>
      <p:pic>
        <p:nvPicPr>
          <p:cNvPr id="1026" name="Picture 2" descr="H:\PCDesk\riu_bacha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133600"/>
            <a:ext cx="53721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81200" y="228600"/>
            <a:ext cx="5638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  <a:latin typeface="Albertus Medium" pitchFamily="34" charset="0"/>
              </a:rPr>
              <a:t>El </a:t>
            </a:r>
            <a:r>
              <a:rPr lang="en-US" sz="3200" dirty="0" err="1" smtClean="0">
                <a:solidFill>
                  <a:srgbClr val="7030A0"/>
                </a:solidFill>
                <a:latin typeface="Albertus Medium" pitchFamily="34" charset="0"/>
              </a:rPr>
              <a:t>pais</a:t>
            </a:r>
            <a:r>
              <a:rPr lang="en-US" sz="3200" dirty="0" smtClean="0">
                <a:solidFill>
                  <a:srgbClr val="7030A0"/>
                </a:solidFill>
                <a:latin typeface="Albertus Medium" pitchFamily="34" charset="0"/>
              </a:rPr>
              <a:t> o </a:t>
            </a:r>
            <a:r>
              <a:rPr lang="en-US" sz="3200" dirty="0" err="1" smtClean="0">
                <a:solidFill>
                  <a:srgbClr val="7030A0"/>
                </a:solidFill>
                <a:latin typeface="Albertus Medium" pitchFamily="34" charset="0"/>
              </a:rPr>
              <a:t>lugue</a:t>
            </a:r>
            <a:r>
              <a:rPr lang="en-US" sz="3200" dirty="0" smtClean="0">
                <a:solidFill>
                  <a:srgbClr val="7030A0"/>
                </a:solidFill>
                <a:latin typeface="Albertus Medium" pitchFamily="34" charset="0"/>
              </a:rPr>
              <a:t> (CHECK SPELLING) (INSERT “</a:t>
            </a:r>
            <a:r>
              <a:rPr lang="en-US" sz="3200" dirty="0" err="1" smtClean="0">
                <a:solidFill>
                  <a:srgbClr val="7030A0"/>
                </a:solidFill>
                <a:latin typeface="Albertus Medium" pitchFamily="34" charset="0"/>
              </a:rPr>
              <a:t>que</a:t>
            </a:r>
            <a:r>
              <a:rPr lang="en-US" sz="3200" dirty="0" smtClean="0">
                <a:solidFill>
                  <a:srgbClr val="7030A0"/>
                </a:solidFill>
                <a:latin typeface="Albertus Medium" pitchFamily="34" charset="0"/>
              </a:rPr>
              <a:t>” WHICH MEANS “THAT”) </a:t>
            </a:r>
            <a:r>
              <a:rPr lang="en-US" sz="3200" dirty="0" err="1" smtClean="0">
                <a:solidFill>
                  <a:srgbClr val="7030A0"/>
                </a:solidFill>
                <a:latin typeface="Albertus Medium" pitchFamily="34" charset="0"/>
              </a:rPr>
              <a:t>visité</a:t>
            </a:r>
            <a:r>
              <a:rPr lang="en-US" sz="3200" dirty="0" smtClean="0">
                <a:solidFill>
                  <a:srgbClr val="7030A0"/>
                </a:solidFill>
                <a:latin typeface="Albertus Medium" pitchFamily="34" charset="0"/>
              </a:rPr>
              <a:t> </a:t>
            </a:r>
            <a:r>
              <a:rPr lang="en-US" sz="3200" dirty="0" err="1" smtClean="0">
                <a:solidFill>
                  <a:srgbClr val="7030A0"/>
                </a:solidFill>
                <a:latin typeface="Albertus Medium" pitchFamily="34" charset="0"/>
              </a:rPr>
              <a:t>es</a:t>
            </a:r>
            <a:r>
              <a:rPr lang="en-US" sz="3200" dirty="0" smtClean="0">
                <a:solidFill>
                  <a:srgbClr val="7030A0"/>
                </a:solidFill>
                <a:latin typeface="Albertus Medium" pitchFamily="34" charset="0"/>
              </a:rPr>
              <a:t>(USE PRETERITE) </a:t>
            </a:r>
            <a:r>
              <a:rPr lang="en-US" sz="3200" dirty="0" smtClean="0">
                <a:solidFill>
                  <a:srgbClr val="7030A0"/>
                </a:solidFill>
                <a:latin typeface="Albertus Medium" pitchFamily="34" charset="0"/>
              </a:rPr>
              <a:t>Dominican </a:t>
            </a:r>
            <a:r>
              <a:rPr lang="en-US" sz="3200" dirty="0" smtClean="0">
                <a:solidFill>
                  <a:srgbClr val="7030A0"/>
                </a:solidFill>
                <a:latin typeface="Albertus Medium" pitchFamily="34" charset="0"/>
              </a:rPr>
              <a:t>(INSERT “THE” IN SPANISH) Republic EN </a:t>
            </a:r>
            <a:r>
              <a:rPr lang="en-US" sz="3200" dirty="0" err="1" smtClean="0">
                <a:solidFill>
                  <a:srgbClr val="7030A0"/>
                </a:solidFill>
                <a:latin typeface="Albertus Medium" pitchFamily="34" charset="0"/>
              </a:rPr>
              <a:t>ESPAñOL</a:t>
            </a:r>
            <a:r>
              <a:rPr lang="en-US" sz="3200" dirty="0" smtClean="0">
                <a:solidFill>
                  <a:srgbClr val="7030A0"/>
                </a:solidFill>
                <a:latin typeface="Albertus Medium" pitchFamily="34" charset="0"/>
              </a:rPr>
              <a:t> POR FAVOR) </a:t>
            </a:r>
            <a:r>
              <a:rPr lang="en-US" sz="3200" dirty="0" smtClean="0">
                <a:solidFill>
                  <a:srgbClr val="7030A0"/>
                </a:solidFill>
                <a:latin typeface="Albertus Medium" pitchFamily="34" charset="0"/>
              </a:rPr>
              <a:t>de Puerto Plata en El </a:t>
            </a:r>
            <a:r>
              <a:rPr lang="en-US" sz="3200" dirty="0" err="1" smtClean="0">
                <a:solidFill>
                  <a:srgbClr val="7030A0"/>
                </a:solidFill>
                <a:latin typeface="Albertus Medium" pitchFamily="34" charset="0"/>
              </a:rPr>
              <a:t>Riu</a:t>
            </a:r>
            <a:r>
              <a:rPr lang="en-US" sz="3200" dirty="0" smtClean="0">
                <a:solidFill>
                  <a:srgbClr val="7030A0"/>
                </a:solidFill>
                <a:latin typeface="Albertus Medium" pitchFamily="34" charset="0"/>
              </a:rPr>
              <a:t> Mambo Hotel. </a:t>
            </a:r>
            <a:endParaRPr lang="en-US" sz="3200" dirty="0">
              <a:solidFill>
                <a:srgbClr val="7030A0"/>
              </a:solidFill>
              <a:latin typeface="Albertus Medium" pitchFamily="34" charset="0"/>
            </a:endParaRPr>
          </a:p>
        </p:txBody>
      </p:sp>
      <p:pic>
        <p:nvPicPr>
          <p:cNvPr id="1026" name="Picture 2" descr="H:\PCDesk\Hotel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724400"/>
            <a:ext cx="4876800" cy="3238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600200"/>
            <a:ext cx="54102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Arial Two" pitchFamily="34" charset="2"/>
              </a:rPr>
              <a:t>Los</a:t>
            </a:r>
            <a:r>
              <a:rPr lang="en-US" sz="3200" dirty="0" smtClean="0">
                <a:solidFill>
                  <a:srgbClr val="C00000"/>
                </a:solidFill>
                <a:latin typeface="Baskerville Old Face" pitchFamily="18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Baskerville Old Face" pitchFamily="18" charset="0"/>
              </a:rPr>
              <a:t>precios</a:t>
            </a:r>
            <a:r>
              <a:rPr lang="en-US" sz="3200" dirty="0" smtClean="0">
                <a:solidFill>
                  <a:srgbClr val="C00000"/>
                </a:solidFill>
                <a:latin typeface="Baskerville Old Face" pitchFamily="18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Baskerville Old Face" pitchFamily="18" charset="0"/>
              </a:rPr>
              <a:t>es</a:t>
            </a:r>
            <a:r>
              <a:rPr lang="en-US" sz="3200" dirty="0" smtClean="0">
                <a:solidFill>
                  <a:srgbClr val="C00000"/>
                </a:solidFill>
                <a:latin typeface="Baskerville Old Face" pitchFamily="18" charset="0"/>
              </a:rPr>
              <a:t> $1,100  y los </a:t>
            </a:r>
            <a:r>
              <a:rPr lang="en-US" sz="3200" dirty="0" err="1" smtClean="0">
                <a:solidFill>
                  <a:srgbClr val="C00000"/>
                </a:solidFill>
                <a:latin typeface="Baskerville Old Face" pitchFamily="18" charset="0"/>
              </a:rPr>
              <a:t>gastaron</a:t>
            </a:r>
            <a:r>
              <a:rPr lang="en-US" sz="3200" dirty="0" smtClean="0">
                <a:solidFill>
                  <a:srgbClr val="C00000"/>
                </a:solidFill>
                <a:latin typeface="Baskerville Old Face" pitchFamily="18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Baskerville Old Face" pitchFamily="18" charset="0"/>
              </a:rPr>
              <a:t>es</a:t>
            </a:r>
            <a:r>
              <a:rPr lang="en-US" sz="3200" dirty="0" smtClean="0">
                <a:solidFill>
                  <a:srgbClr val="C00000"/>
                </a:solidFill>
                <a:latin typeface="Baskerville Old Face" pitchFamily="18" charset="0"/>
              </a:rPr>
              <a:t> $</a:t>
            </a:r>
            <a:r>
              <a:rPr lang="en-US" sz="3200" dirty="0" smtClean="0">
                <a:solidFill>
                  <a:srgbClr val="C00000"/>
                </a:solidFill>
                <a:latin typeface="Baskerville Old Face" pitchFamily="18" charset="0"/>
              </a:rPr>
              <a:t>400 (MAKES NO SENSE. YOU WROTE, “THE PRICES IS $1,100 AND THE THEY SPENT IS $400). </a:t>
            </a:r>
            <a:r>
              <a:rPr lang="en-US" sz="3200" dirty="0" err="1" smtClean="0">
                <a:solidFill>
                  <a:srgbClr val="C00000"/>
                </a:solidFill>
                <a:latin typeface="Baskerville Old Face" pitchFamily="18" charset="0"/>
              </a:rPr>
              <a:t>illimitado</a:t>
            </a:r>
            <a:r>
              <a:rPr lang="en-US" sz="3200" dirty="0" smtClean="0">
                <a:solidFill>
                  <a:srgbClr val="C00000"/>
                </a:solidFill>
                <a:latin typeface="Baskerville Old Face" pitchFamily="18" charset="0"/>
              </a:rPr>
              <a:t> de playa, </a:t>
            </a:r>
            <a:r>
              <a:rPr lang="en-US" sz="3200" dirty="0" err="1" smtClean="0">
                <a:solidFill>
                  <a:srgbClr val="C00000"/>
                </a:solidFill>
                <a:latin typeface="Baskerville Old Face" pitchFamily="18" charset="0"/>
              </a:rPr>
              <a:t>piscina</a:t>
            </a:r>
            <a:r>
              <a:rPr lang="en-US" sz="3200" dirty="0" smtClean="0">
                <a:solidFill>
                  <a:srgbClr val="C00000"/>
                </a:solidFill>
                <a:latin typeface="Baskerville Old Face" pitchFamily="18" charset="0"/>
              </a:rPr>
              <a:t>, comida, y </a:t>
            </a:r>
            <a:r>
              <a:rPr lang="en-US" sz="3200" dirty="0" err="1" smtClean="0">
                <a:solidFill>
                  <a:srgbClr val="C00000"/>
                </a:solidFill>
                <a:latin typeface="Baskerville Old Face" pitchFamily="18" charset="0"/>
              </a:rPr>
              <a:t>bebidas</a:t>
            </a:r>
            <a:r>
              <a:rPr lang="en-US" sz="3200" dirty="0" smtClean="0">
                <a:solidFill>
                  <a:srgbClr val="C00000"/>
                </a:solidFill>
                <a:latin typeface="Baskerville Old Face" pitchFamily="18" charset="0"/>
              </a:rPr>
              <a:t> y la </a:t>
            </a:r>
            <a:r>
              <a:rPr lang="en-US" sz="3200" dirty="0" err="1" smtClean="0">
                <a:solidFill>
                  <a:srgbClr val="C00000"/>
                </a:solidFill>
                <a:latin typeface="Baskerville Old Face" pitchFamily="18" charset="0"/>
              </a:rPr>
              <a:t>sace</a:t>
            </a:r>
            <a:r>
              <a:rPr lang="en-US" sz="3200" dirty="0" smtClean="0">
                <a:solidFill>
                  <a:srgbClr val="C00000"/>
                </a:solidFill>
                <a:latin typeface="Baskerville Old Face" pitchFamily="18" charset="0"/>
              </a:rPr>
              <a:t> de </a:t>
            </a:r>
            <a:r>
              <a:rPr lang="en-US" sz="3200" dirty="0" smtClean="0">
                <a:solidFill>
                  <a:srgbClr val="C00000"/>
                </a:solidFill>
                <a:latin typeface="Baskerville Old Face" pitchFamily="18" charset="0"/>
              </a:rPr>
              <a:t>comida (MAKES NO SENSE. YOU WROTE, “UNLIMITED OF BEACH, POOL, FOOD, DRINKS, AND THE “SACE” – meaning??? OF FOOD).</a:t>
            </a:r>
            <a:endParaRPr lang="en-US" sz="3200" dirty="0">
              <a:solidFill>
                <a:srgbClr val="C00000"/>
              </a:solidFill>
              <a:latin typeface="Baskerville Old Face" pitchFamily="18" charset="0"/>
            </a:endParaRPr>
          </a:p>
        </p:txBody>
      </p:sp>
      <p:pic>
        <p:nvPicPr>
          <p:cNvPr id="2050" name="Picture 2" descr="H:\PCDesk\riumambo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-1066800"/>
            <a:ext cx="53721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0400" y="0"/>
            <a:ext cx="5943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El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medio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 de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transporte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(INSERT “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que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” FOR THAT)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utilizo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 (USE PRETERITE AND CHECK s-v)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es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 el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avion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 y el autobus. En el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avion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, y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elege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 (USE PRETERITE OF “YO” FORM.) 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clase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 de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economia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 y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la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aerolinea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 (I inserted this word for airline company)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Continental Airlines.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Bell MT" pitchFamily="18" charset="0"/>
            </a:endParaRPr>
          </a:p>
        </p:txBody>
      </p:sp>
      <p:pic>
        <p:nvPicPr>
          <p:cNvPr id="1026" name="Picture 2" descr="H:\PCDesk\060803b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23030">
            <a:off x="624474" y="4306206"/>
            <a:ext cx="45720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6858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El </a:t>
            </a:r>
            <a:r>
              <a:rPr lang="en-US" sz="3600" dirty="0" err="1" smtClean="0">
                <a:solidFill>
                  <a:srgbClr val="00B050"/>
                </a:solidFill>
              </a:rPr>
              <a:t>tipo</a:t>
            </a:r>
            <a:r>
              <a:rPr lang="en-US" sz="3600" dirty="0" smtClean="0">
                <a:solidFill>
                  <a:srgbClr val="00B050"/>
                </a:solidFill>
              </a:rPr>
              <a:t> de </a:t>
            </a:r>
            <a:r>
              <a:rPr lang="en-US" sz="3600" dirty="0" err="1" smtClean="0">
                <a:solidFill>
                  <a:srgbClr val="00B050"/>
                </a:solidFill>
              </a:rPr>
              <a:t>ropa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vesti</a:t>
            </a:r>
            <a:r>
              <a:rPr lang="en-US" sz="3600" dirty="0" smtClean="0">
                <a:solidFill>
                  <a:srgbClr val="00B050"/>
                </a:solidFill>
              </a:rPr>
              <a:t> (“THE TYPE OF CLOTHING I DRESSED” IS WHAT YOU WROTE HERE) </a:t>
            </a:r>
            <a:r>
              <a:rPr lang="en-US" sz="3600" dirty="0" err="1" smtClean="0">
                <a:solidFill>
                  <a:srgbClr val="00B050"/>
                </a:solidFill>
              </a:rPr>
              <a:t>es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traje</a:t>
            </a:r>
            <a:r>
              <a:rPr lang="en-US" sz="3600" dirty="0" smtClean="0">
                <a:solidFill>
                  <a:srgbClr val="00B050"/>
                </a:solidFill>
              </a:rPr>
              <a:t> de </a:t>
            </a:r>
            <a:r>
              <a:rPr lang="en-US" sz="3600" dirty="0" err="1" smtClean="0">
                <a:solidFill>
                  <a:srgbClr val="00B050"/>
                </a:solidFill>
              </a:rPr>
              <a:t>bano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err="1" smtClean="0">
                <a:solidFill>
                  <a:srgbClr val="00B050"/>
                </a:solidFill>
              </a:rPr>
              <a:t>pantalones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cortos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err="1" smtClean="0">
                <a:solidFill>
                  <a:srgbClr val="00B050"/>
                </a:solidFill>
              </a:rPr>
              <a:t>camisetas</a:t>
            </a:r>
            <a:r>
              <a:rPr lang="en-US" sz="3600" dirty="0" smtClean="0">
                <a:solidFill>
                  <a:srgbClr val="00B050"/>
                </a:solidFill>
              </a:rPr>
              <a:t>, y </a:t>
            </a:r>
            <a:r>
              <a:rPr lang="en-US" sz="3600" dirty="0" err="1" smtClean="0">
                <a:solidFill>
                  <a:srgbClr val="00B050"/>
                </a:solidFill>
              </a:rPr>
              <a:t>chanclas</a:t>
            </a:r>
            <a:r>
              <a:rPr lang="en-US" sz="3600" dirty="0" smtClean="0">
                <a:solidFill>
                  <a:srgbClr val="00B050"/>
                </a:solidFill>
              </a:rPr>
              <a:t>. </a:t>
            </a:r>
            <a:endParaRPr lang="en-US" sz="3600" dirty="0">
              <a:solidFill>
                <a:srgbClr val="00B050"/>
              </a:solidFill>
            </a:endParaRPr>
          </a:p>
        </p:txBody>
      </p:sp>
      <p:pic>
        <p:nvPicPr>
          <p:cNvPr id="5122" name="Picture 2" descr="H:\PCDesk\EVA-flip-flops-----------------208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7150" y="4243331"/>
            <a:ext cx="2736850" cy="2614669"/>
          </a:xfrm>
          <a:prstGeom prst="rect">
            <a:avLst/>
          </a:prstGeom>
          <a:noFill/>
        </p:spPr>
      </p:pic>
      <p:pic>
        <p:nvPicPr>
          <p:cNvPr id="1026" name="Picture 2" descr="H:\PCDesk\trina-turk-bathing-suit-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038600"/>
            <a:ext cx="2701925" cy="2701925"/>
          </a:xfrm>
          <a:prstGeom prst="rect">
            <a:avLst/>
          </a:prstGeom>
          <a:noFill/>
        </p:spPr>
      </p:pic>
      <p:pic>
        <p:nvPicPr>
          <p:cNvPr id="1027" name="Picture 3" descr="H:\PCDesk\2whnjt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419600"/>
            <a:ext cx="2895600" cy="1864561"/>
          </a:xfrm>
          <a:prstGeom prst="rect">
            <a:avLst/>
          </a:prstGeom>
          <a:noFill/>
        </p:spPr>
      </p:pic>
      <p:pic>
        <p:nvPicPr>
          <p:cNvPr id="1028" name="Picture 4" descr="H:\PCDesk\20097314030784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1295400"/>
            <a:ext cx="2784475" cy="2784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52800" y="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mtClean="0">
                <a:solidFill>
                  <a:schemeClr val="accent1">
                    <a:lumMod val="50000"/>
                  </a:schemeClr>
                </a:solidFill>
                <a:latin typeface="Constantia" pitchFamily="18" charset="0"/>
                <a:cs typeface="Arial" pitchFamily="34" charset="0"/>
              </a:rPr>
              <a:t>Yo fui siete dias y seis noches. </a:t>
            </a:r>
            <a:endParaRPr lang="en-US" sz="3600">
              <a:solidFill>
                <a:schemeClr val="accent1">
                  <a:lumMod val="50000"/>
                </a:schemeClr>
              </a:solidFill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2050" name="Picture 2" descr="H:\PCDesk\GetAttach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3086100" cy="4114800"/>
          </a:xfrm>
          <a:prstGeom prst="rect">
            <a:avLst/>
          </a:prstGeom>
          <a:noFill/>
        </p:spPr>
      </p:pic>
      <p:pic>
        <p:nvPicPr>
          <p:cNvPr id="2" name="Picture 2" descr="H:\PCDesk\coconut-tr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4290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362200"/>
            <a:ext cx="6248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70C0"/>
                </a:solidFill>
              </a:rPr>
              <a:t>Algunas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actividades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particulares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que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hice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es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pasear</a:t>
            </a:r>
            <a:r>
              <a:rPr lang="en-US" sz="2400" dirty="0" smtClean="0">
                <a:solidFill>
                  <a:srgbClr val="0070C0"/>
                </a:solidFill>
              </a:rPr>
              <a:t> a </a:t>
            </a:r>
            <a:r>
              <a:rPr lang="en-US" sz="2400" dirty="0" err="1" smtClean="0">
                <a:solidFill>
                  <a:srgbClr val="0070C0"/>
                </a:solidFill>
              </a:rPr>
              <a:t>caballo</a:t>
            </a:r>
            <a:r>
              <a:rPr lang="en-US" sz="2400" dirty="0" smtClean="0">
                <a:solidFill>
                  <a:srgbClr val="0070C0"/>
                </a:solidFill>
              </a:rPr>
              <a:t> con la </a:t>
            </a:r>
            <a:r>
              <a:rPr lang="en-US" sz="2400" dirty="0" err="1" smtClean="0">
                <a:solidFill>
                  <a:srgbClr val="0070C0"/>
                </a:solidFill>
              </a:rPr>
              <a:t>madre</a:t>
            </a:r>
            <a:r>
              <a:rPr lang="en-US" sz="2400" dirty="0" smtClean="0">
                <a:solidFill>
                  <a:srgbClr val="0070C0"/>
                </a:solidFill>
              </a:rPr>
              <a:t>, Edward y Joe. </a:t>
            </a:r>
            <a:r>
              <a:rPr lang="en-US" sz="2400" dirty="0" err="1" smtClean="0">
                <a:solidFill>
                  <a:srgbClr val="0070C0"/>
                </a:solidFill>
              </a:rPr>
              <a:t>Yo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fui</a:t>
            </a:r>
            <a:r>
              <a:rPr lang="en-US" sz="2400" dirty="0" smtClean="0">
                <a:solidFill>
                  <a:srgbClr val="0070C0"/>
                </a:solidFill>
              </a:rPr>
              <a:t> la </a:t>
            </a:r>
            <a:r>
              <a:rPr lang="en-US" sz="2400" dirty="0" err="1" smtClean="0">
                <a:solidFill>
                  <a:srgbClr val="0070C0"/>
                </a:solidFill>
              </a:rPr>
              <a:t>bronceado</a:t>
            </a:r>
            <a:r>
              <a:rPr lang="en-US" sz="2400" dirty="0" smtClean="0">
                <a:solidFill>
                  <a:srgbClr val="0070C0"/>
                </a:solidFill>
              </a:rPr>
              <a:t> en la playa y la </a:t>
            </a:r>
            <a:r>
              <a:rPr lang="en-US" sz="2400" dirty="0" err="1" smtClean="0">
                <a:solidFill>
                  <a:srgbClr val="0070C0"/>
                </a:solidFill>
              </a:rPr>
              <a:t>piscina</a:t>
            </a:r>
            <a:r>
              <a:rPr lang="en-US" sz="2400" dirty="0" smtClean="0">
                <a:solidFill>
                  <a:srgbClr val="0070C0"/>
                </a:solidFill>
              </a:rPr>
              <a:t> (THIS MAKES NO SENSE. </a:t>
            </a:r>
            <a:r>
              <a:rPr lang="en-US" sz="2400" dirty="0" smtClean="0">
                <a:solidFill>
                  <a:srgbClr val="0070C0"/>
                </a:solidFill>
              </a:rPr>
              <a:t>YOU WROTE” I WENT THE BRONZED AT THE BEACH…)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  <a:r>
              <a:rPr lang="en-US" sz="2400" dirty="0" err="1" smtClean="0">
                <a:solidFill>
                  <a:srgbClr val="0070C0"/>
                </a:solidFill>
              </a:rPr>
              <a:t>Yo</a:t>
            </a:r>
            <a:r>
              <a:rPr lang="en-US" sz="2400" dirty="0" smtClean="0">
                <a:solidFill>
                  <a:srgbClr val="0070C0"/>
                </a:solidFill>
              </a:rPr>
              <a:t> comer </a:t>
            </a:r>
            <a:r>
              <a:rPr lang="en-US" sz="2400" dirty="0" smtClean="0">
                <a:solidFill>
                  <a:srgbClr val="0070C0"/>
                </a:solidFill>
              </a:rPr>
              <a:t>(CONJUGATE IN PRETERITE) en </a:t>
            </a:r>
            <a:r>
              <a:rPr lang="en-US" sz="2400" dirty="0" smtClean="0">
                <a:solidFill>
                  <a:srgbClr val="0070C0"/>
                </a:solidFill>
              </a:rPr>
              <a:t>la </a:t>
            </a:r>
            <a:r>
              <a:rPr lang="en-US" sz="2400" dirty="0" err="1" smtClean="0">
                <a:solidFill>
                  <a:srgbClr val="0070C0"/>
                </a:solidFill>
              </a:rPr>
              <a:t>resturante</a:t>
            </a:r>
            <a:r>
              <a:rPr lang="en-US" sz="2400" dirty="0" smtClean="0">
                <a:solidFill>
                  <a:srgbClr val="0070C0"/>
                </a:solidFill>
              </a:rPr>
              <a:t> (masculine word). </a:t>
            </a:r>
            <a:r>
              <a:rPr lang="en-US" sz="2400" dirty="0" err="1" smtClean="0">
                <a:solidFill>
                  <a:srgbClr val="0070C0"/>
                </a:solidFill>
              </a:rPr>
              <a:t>Yo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jugo</a:t>
            </a:r>
            <a:r>
              <a:rPr lang="en-US" sz="2400" dirty="0" smtClean="0">
                <a:solidFill>
                  <a:srgbClr val="0070C0"/>
                </a:solidFill>
              </a:rPr>
              <a:t> (PUT INTO PRETERITE FORM) </a:t>
            </a:r>
            <a:r>
              <a:rPr lang="en-US" sz="2400" dirty="0" smtClean="0">
                <a:solidFill>
                  <a:srgbClr val="0070C0"/>
                </a:solidFill>
              </a:rPr>
              <a:t>ping-pong con la </a:t>
            </a:r>
            <a:r>
              <a:rPr lang="en-US" sz="2400" dirty="0" err="1" smtClean="0">
                <a:solidFill>
                  <a:srgbClr val="0070C0"/>
                </a:solidFill>
              </a:rPr>
              <a:t>madre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  <a:r>
              <a:rPr lang="en-US" sz="2400" dirty="0" err="1" smtClean="0">
                <a:solidFill>
                  <a:srgbClr val="0070C0"/>
                </a:solidFill>
              </a:rPr>
              <a:t>Yo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bailé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en la </a:t>
            </a:r>
            <a:r>
              <a:rPr lang="en-US" sz="2400" dirty="0" err="1" smtClean="0">
                <a:solidFill>
                  <a:srgbClr val="0070C0"/>
                </a:solidFill>
              </a:rPr>
              <a:t>discoteca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H:\PCDesk\arial_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3289300" cy="3289300"/>
          </a:xfrm>
          <a:prstGeom prst="rect">
            <a:avLst/>
          </a:prstGeom>
          <a:noFill/>
        </p:spPr>
      </p:pic>
      <p:pic>
        <p:nvPicPr>
          <p:cNvPr id="4099" name="Picture 3" descr="H:\PCDesk\u63294_pool1_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57200"/>
            <a:ext cx="3588877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PCDesk\GetAttach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4114800" cy="3086100"/>
          </a:xfrm>
          <a:prstGeom prst="rect">
            <a:avLst/>
          </a:prstGeom>
          <a:noFill/>
        </p:spPr>
      </p:pic>
      <p:pic>
        <p:nvPicPr>
          <p:cNvPr id="3075" name="Picture 3" descr="H:\PCDesk\GetAttachm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143000"/>
            <a:ext cx="640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i="1" smtClean="0">
                <a:solidFill>
                  <a:srgbClr val="00B050"/>
                </a:solidFill>
                <a:latin typeface="Agency FB" pitchFamily="34" charset="0"/>
              </a:rPr>
              <a:t>Por</a:t>
            </a:r>
            <a:r>
              <a:rPr lang="en-US" sz="6000" i="1" smtClean="0">
                <a:solidFill>
                  <a:srgbClr val="00B050"/>
                </a:solidFill>
                <a:latin typeface="Agency FB" pitchFamily="34" charset="0"/>
              </a:rPr>
              <a:t>:</a:t>
            </a:r>
            <a:endParaRPr lang="en-US" sz="6000" i="1" smtClean="0">
              <a:solidFill>
                <a:srgbClr val="00B050"/>
              </a:solidFill>
              <a:latin typeface="Agency FB" pitchFamily="34" charset="0"/>
            </a:endParaRPr>
          </a:p>
          <a:p>
            <a:r>
              <a:rPr lang="en-US" sz="6000" i="1" dirty="0" smtClean="0">
                <a:solidFill>
                  <a:srgbClr val="00B050"/>
                </a:solidFill>
                <a:latin typeface="Agency FB" pitchFamily="34" charset="0"/>
              </a:rPr>
              <a:t>   Karolina</a:t>
            </a:r>
          </a:p>
          <a:p>
            <a:r>
              <a:rPr lang="en-US" sz="6000" i="1" dirty="0" smtClean="0">
                <a:solidFill>
                  <a:srgbClr val="00B050"/>
                </a:solidFill>
                <a:latin typeface="Agency FB" pitchFamily="34" charset="0"/>
              </a:rPr>
              <a:t>       </a:t>
            </a:r>
            <a:r>
              <a:rPr lang="en-US" sz="6000" i="1" dirty="0" err="1" smtClean="0">
                <a:solidFill>
                  <a:srgbClr val="00B050"/>
                </a:solidFill>
                <a:latin typeface="Agency FB" pitchFamily="34" charset="0"/>
              </a:rPr>
              <a:t>Wiszowata</a:t>
            </a:r>
            <a:endParaRPr lang="en-US" sz="6000" i="1" dirty="0">
              <a:solidFill>
                <a:srgbClr val="00B050"/>
              </a:solidFill>
              <a:latin typeface="Agency FB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222</TotalTime>
  <Words>317</Words>
  <Application>Microsoft Office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Administrator</cp:lastModifiedBy>
  <cp:revision>24</cp:revision>
  <dcterms:created xsi:type="dcterms:W3CDTF">2009-12-03T13:35:57Z</dcterms:created>
  <dcterms:modified xsi:type="dcterms:W3CDTF">2009-12-07T17:27:05Z</dcterms:modified>
</cp:coreProperties>
</file>